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70" r:id="rId3"/>
    <p:sldId id="271" r:id="rId4"/>
    <p:sldId id="267" r:id="rId5"/>
    <p:sldId id="264" r:id="rId6"/>
    <p:sldId id="260" r:id="rId7"/>
    <p:sldId id="272" r:id="rId8"/>
  </p:sldIdLst>
  <p:sldSz cx="12192000" cy="6858000"/>
  <p:notesSz cx="6761163" cy="9882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86" autoAdjust="0"/>
    <p:restoredTop sz="94660"/>
  </p:normalViewPr>
  <p:slideViewPr>
    <p:cSldViewPr snapToGrid="0">
      <p:cViewPr varScale="1">
        <p:scale>
          <a:sx n="63" d="100"/>
          <a:sy n="63" d="100"/>
        </p:scale>
        <p:origin x="102" y="13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4121C4-742B-4DFE-8600-CB96BA84BEA8}" type="datetimeFigureOut">
              <a:rPr lang="ru-RU" smtClean="0"/>
              <a:pPr/>
              <a:t>05.11.2024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5925" y="1235075"/>
            <a:ext cx="5929313" cy="3335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6364"/>
            <a:ext cx="2929837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484648-B0D2-4D75-8A4D-642F93A996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793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Титульный слайд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6600" indent="-2825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3475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87500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1525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987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559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131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703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082B632-B1A2-4596-8BA0-F9A52EFB502E}" type="slidenum">
              <a:rPr lang="ru-RU" altLang="ru-RU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578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4035446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508000" y="3538956"/>
            <a:ext cx="11277600" cy="1222375"/>
          </a:xfrm>
          <a:effectLst/>
        </p:spPr>
        <p:txBody>
          <a:bodyPr anchor="t"/>
          <a:lstStyle>
            <a:lvl1pPr>
              <a:defRPr>
                <a:effectLst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08000" y="2571744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93F41-7BD7-4850-8181-5FFAD7AD84D9}" type="datetime1">
              <a:rPr lang="ru-RU">
                <a:solidFill>
                  <a:srgbClr val="2DA2BF">
                    <a:shade val="75000"/>
                  </a:srgbClr>
                </a:solidFill>
              </a:rPr>
              <a:pPr>
                <a:defRPr/>
              </a:pPr>
              <a:t>05.11.2024</a:t>
            </a:fld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10972801" y="6473825"/>
            <a:ext cx="1011767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15D47-AFD4-4ADA-B727-E7AEC94C30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08286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9BAFE-AA53-498A-82E9-4EA36A9D5B21}" type="datetime1">
              <a:rPr lang="ru-RU">
                <a:solidFill>
                  <a:srgbClr val="2DA2BF">
                    <a:shade val="75000"/>
                  </a:srgbClr>
                </a:solidFill>
              </a:rPr>
              <a:pPr>
                <a:defRPr/>
              </a:pPr>
              <a:t>05.11.2024</a:t>
            </a:fld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7A833-E464-48CA-B3FF-AB2FF0175F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078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F23C4-5C0B-4E50-A609-99566844343F}" type="datetime1">
              <a:rPr lang="ru-RU">
                <a:solidFill>
                  <a:srgbClr val="2DA2BF">
                    <a:shade val="75000"/>
                  </a:srgbClr>
                </a:solidFill>
              </a:rPr>
              <a:pPr>
                <a:defRPr/>
              </a:pPr>
              <a:t>05.11.2024</a:t>
            </a:fld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6C3BE-B037-41DA-BC5F-684BEBAEDA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83563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0F34E-AD9D-4881-BF87-F4C62D26B746}" type="datetime1">
              <a:rPr lang="ru-RU">
                <a:solidFill>
                  <a:srgbClr val="2DA2BF">
                    <a:shade val="75000"/>
                  </a:srgbClr>
                </a:solidFill>
              </a:rPr>
              <a:pPr>
                <a:defRPr/>
              </a:pPr>
              <a:t>05.11.2024</a:t>
            </a:fld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775200" y="76201"/>
            <a:ext cx="38608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C046-8F58-4D41-9FF7-318C0BE151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63241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9083F-4AF3-4263-B932-4432264135A9}" type="datetime1">
              <a:rPr lang="ru-RU">
                <a:solidFill>
                  <a:srgbClr val="2DA2BF">
                    <a:shade val="75000"/>
                  </a:srgbClr>
                </a:solidFill>
              </a:rPr>
              <a:pPr>
                <a:defRPr/>
              </a:pPr>
              <a:t>05.11.2024</a:t>
            </a:fld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5241C-E8FC-44BF-8A19-8D6BAED233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16415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B43CE-6569-4D2F-BEB0-F73F2E283CF3}" type="datetime1">
              <a:rPr lang="ru-RU">
                <a:solidFill>
                  <a:srgbClr val="2DA2BF">
                    <a:shade val="75000"/>
                  </a:srgbClr>
                </a:solidFill>
              </a:rPr>
              <a:pPr>
                <a:defRPr/>
              </a:pPr>
              <a:t>05.11.2024</a:t>
            </a:fld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4D0EB-30E8-4DF5-90FD-058BD90FDD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8956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7D06C-7FCB-48C4-B284-CB98397F292E}" type="datetime1">
              <a:rPr lang="ru-RU">
                <a:solidFill>
                  <a:srgbClr val="2DA2BF">
                    <a:shade val="75000"/>
                  </a:srgbClr>
                </a:solidFill>
              </a:rPr>
              <a:pPr>
                <a:defRPr/>
              </a:pPr>
              <a:t>05.11.2024</a:t>
            </a:fld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229A3B-77DB-47CE-8E6D-1F12638B24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83197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C3F2E-E7A8-4D0A-854A-8598A292C8B6}" type="datetime1">
              <a:rPr lang="ru-RU">
                <a:solidFill>
                  <a:srgbClr val="2DA2BF">
                    <a:shade val="75000"/>
                  </a:srgbClr>
                </a:solidFill>
              </a:rPr>
              <a:pPr>
                <a:defRPr/>
              </a:pPr>
              <a:t>05.11.2024</a:t>
            </a:fld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01D8EE87-0DBC-4228-9915-EB68DDC5CB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49304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FE1F3-6E5B-4FDA-AF56-2A15701B94C9}" type="datetime1">
              <a:rPr lang="ru-RU">
                <a:solidFill>
                  <a:srgbClr val="2DA2BF">
                    <a:shade val="75000"/>
                  </a:srgbClr>
                </a:solidFill>
              </a:rPr>
              <a:pPr>
                <a:defRPr/>
              </a:pPr>
              <a:t>05.11.2024</a:t>
            </a:fld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9CD62-4222-49B0-9DB2-DC23D06FD3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7618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1E8C2-71E3-4D46-8F8E-F5C98D9CBA3A}" type="datetime1">
              <a:rPr lang="ru-RU">
                <a:solidFill>
                  <a:srgbClr val="2DA2BF">
                    <a:shade val="75000"/>
                  </a:srgbClr>
                </a:solidFill>
              </a:rPr>
              <a:pPr>
                <a:defRPr/>
              </a:pPr>
              <a:t>05.11.2024</a:t>
            </a:fld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97ACE-AA38-4207-B60D-98DF5E4C48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5950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7B9CC-8A2E-418F-844E-4DD6E25F54BE}" type="datetime1">
              <a:rPr lang="ru-RU">
                <a:solidFill>
                  <a:srgbClr val="2DA2BF">
                    <a:shade val="75000"/>
                  </a:srgbClr>
                </a:solidFill>
              </a:rPr>
              <a:pPr>
                <a:defRPr/>
              </a:pPr>
              <a:t>05.11.2024</a:t>
            </a:fld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1CEF3-5BD9-4110-AE2A-849D198106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22363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406400" y="1554163"/>
            <a:ext cx="115824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86360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DFDF5D-8F08-495C-8C4A-891E1E31E310}" type="datetime1">
              <a:rPr lang="ru-RU">
                <a:solidFill>
                  <a:srgbClr val="2DA2BF">
                    <a:shade val="75000"/>
                  </a:srgbClr>
                </a:solidFill>
              </a:rPr>
              <a:pPr>
                <a:defRPr/>
              </a:pPr>
              <a:t>05.11.2024</a:t>
            </a:fld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4165600" y="76201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2DA2BF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624418" y="6477001"/>
            <a:ext cx="11364383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268EA8"/>
                </a:solidFill>
                <a:latin typeface="Franklin Gothic Book" panose="020B0503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A3D1E4-FEFB-4FA6-A952-BFD1F8C6C9EA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496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66821" y="2035956"/>
            <a:ext cx="9822556" cy="2628898"/>
          </a:xfrm>
        </p:spPr>
        <p:txBody>
          <a:bodyPr>
            <a:noAutofit/>
          </a:bodyPr>
          <a:lstStyle/>
          <a:p>
            <a:pPr algn="ctr"/>
            <a:r>
              <a:rPr lang="ru-RU" b="1" dirty="0"/>
              <a:t>Освоение обучающимися смежных профессий и дополнительных образовательных программ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865312" y="392907"/>
            <a:ext cx="8458200" cy="74295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0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ru-RU" sz="20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ru-RU" sz="20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/>
              <a:t>Министерство образования Белгородской области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/>
              <a:t>ОГАПОУ «Бирючанский техникум»</a:t>
            </a:r>
          </a:p>
        </p:txBody>
      </p:sp>
      <p:pic>
        <p:nvPicPr>
          <p:cNvPr id="15364" name="Рисунок 5" descr="Герб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41" y="84138"/>
            <a:ext cx="1143000" cy="136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81188" y="5189093"/>
            <a:ext cx="57277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Мастер производственного обучения</a:t>
            </a:r>
          </a:p>
          <a:p>
            <a:pPr>
              <a:defRPr/>
            </a:pPr>
            <a:r>
              <a:rPr lang="ru-RU" sz="16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ОГАПОУ «Бирючанский техникум»</a:t>
            </a:r>
          </a:p>
          <a:p>
            <a:pPr>
              <a:defRPr/>
            </a:pPr>
            <a:r>
              <a:rPr lang="ru-RU" sz="1600" b="1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Мацюк А. Н.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81188" y="6187281"/>
            <a:ext cx="6786562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г. Бирюч, 2024 год</a:t>
            </a:r>
          </a:p>
        </p:txBody>
      </p:sp>
      <p:pic>
        <p:nvPicPr>
          <p:cNvPr id="15367" name="Рисунок 6" descr="E:\Documents and Settings\К_Н_И\Рабочий стол\Рабочий стол июль 2017\эмблем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93"/>
          <a:stretch>
            <a:fillRect/>
          </a:stretch>
        </p:blipFill>
        <p:spPr bwMode="auto">
          <a:xfrm>
            <a:off x="9897237" y="238125"/>
            <a:ext cx="1779588" cy="1008063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4605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EF7C78-C7FA-4A9F-AC33-C95EE416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36524"/>
            <a:ext cx="11582400" cy="8382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4">
                    <a:lumMod val="75000"/>
                  </a:schemeClr>
                </a:solidFill>
              </a:rPr>
              <a:t>Профессию называют смежной, если она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80A126-077C-4E20-BE2F-62945C1431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96963"/>
            <a:ext cx="6522720" cy="359695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частично пересекается с имеющимися обязанностями, но спектр применения немного иной: работа с новыми инструментами и программами, выполнение иных (новых) обязанностей (отличающихся от текущих) и пр.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15A65FF-EF44-40B3-AEF3-96F9739DC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15C046-8F58-4D41-9FF7-318C0BE151F4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  <p:pic>
        <p:nvPicPr>
          <p:cNvPr id="5" name="Рисунок 4" descr="Какие бывают профессии?">
            <a:extLst>
              <a:ext uri="{FF2B5EF4-FFF2-40B4-BE49-F238E27FC236}">
                <a16:creationId xmlns:a16="http://schemas.microsoft.com/office/drawing/2014/main" id="{A28FD574-2A06-44F7-8A7D-68BEE3C9ACD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656" y="1160462"/>
            <a:ext cx="4213544" cy="346995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FA42188-4C25-48EA-AC7B-3277C5E74A64}"/>
              </a:ext>
            </a:extLst>
          </p:cNvPr>
          <p:cNvSpPr/>
          <p:nvPr/>
        </p:nvSpPr>
        <p:spPr>
          <a:xfrm>
            <a:off x="1310640" y="4891118"/>
            <a:ext cx="81534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/>
              <a:t>Смежность проявляется, прежде всего, в возможности совмещения различных функций в рамках одной должности. </a:t>
            </a:r>
          </a:p>
        </p:txBody>
      </p:sp>
    </p:spTree>
    <p:extLst>
      <p:ext uri="{BB962C8B-B14F-4D97-AF65-F5344CB8AC3E}">
        <p14:creationId xmlns:p14="http://schemas.microsoft.com/office/powerpoint/2010/main" val="1826678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Сходства и возможности смежных профессий">
            <a:extLst>
              <a:ext uri="{FF2B5EF4-FFF2-40B4-BE49-F238E27FC236}">
                <a16:creationId xmlns:a16="http://schemas.microsoft.com/office/drawing/2014/main" id="{DA32EB3B-0717-4C60-9152-2396157A89B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76" y="1217010"/>
            <a:ext cx="5940425" cy="342963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6FD155-62A5-47EE-A21C-A0A35430F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92567"/>
            <a:ext cx="11582400" cy="83820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chemeClr val="accent4">
                    <a:lumMod val="75000"/>
                  </a:schemeClr>
                </a:solidFill>
              </a:rPr>
              <a:t>цель – расширить спектр своего действия, освоив дополнительные, новые практические горизонты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3074AF1-B3A7-4B6C-B1CC-256BC8BE6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15C046-8F58-4D41-9FF7-318C0BE151F4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  <p:pic>
        <p:nvPicPr>
          <p:cNvPr id="5" name="Объект 4" descr="Способы получения профессии">
            <a:extLst>
              <a:ext uri="{FF2B5EF4-FFF2-40B4-BE49-F238E27FC236}">
                <a16:creationId xmlns:a16="http://schemas.microsoft.com/office/drawing/2014/main" id="{74E6732C-0798-44E3-8ED5-0C1217BC117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74724"/>
            <a:ext cx="5684520" cy="3140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Варианты освоения смежной профессии">
            <a:extLst>
              <a:ext uri="{FF2B5EF4-FFF2-40B4-BE49-F238E27FC236}">
                <a16:creationId xmlns:a16="http://schemas.microsoft.com/office/drawing/2014/main" id="{6B76ED56-B120-4C65-B6F8-0BB5476A4EF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120" y="3507883"/>
            <a:ext cx="5562600" cy="325755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9494149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82C175-F195-4277-B294-2A090AD6F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905" y="360219"/>
            <a:ext cx="11854578" cy="8382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4">
                    <a:lumMod val="75000"/>
                  </a:schemeClr>
                </a:solidFill>
              </a:rPr>
              <a:t>Получение студентами  второй и третьей квалификации смежных/несмежных профессий с учетом основной получаемой квалификации</a:t>
            </a:r>
            <a:endParaRPr lang="ru-RU" sz="28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62E4F53-D92D-441A-A7F1-1B469DE360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6" t="10332" r="33712" b="4406"/>
          <a:stretch/>
        </p:blipFill>
        <p:spPr>
          <a:xfrm>
            <a:off x="4628415" y="1379422"/>
            <a:ext cx="2935169" cy="4193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ED25107-F8A9-4533-8099-7D4CBC7AC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15C046-8F58-4D41-9FF7-318C0BE151F4}" type="slidenum">
              <a:rPr lang="ru-RU" altLang="ru-RU" smtClean="0"/>
              <a:pPr>
                <a:defRPr/>
              </a:pPr>
              <a:t>4</a:t>
            </a:fld>
            <a:endParaRPr lang="ru-RU" alt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6E76CBB-FC96-4018-9572-308E74F44B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300" t="26422" r="14647" b="35535"/>
          <a:stretch/>
        </p:blipFill>
        <p:spPr>
          <a:xfrm>
            <a:off x="7502135" y="2005055"/>
            <a:ext cx="4606907" cy="1474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F44F39A-F3D8-4838-A1E3-129FF9C8CE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197" t="36004" r="14679" b="50559"/>
          <a:stretch/>
        </p:blipFill>
        <p:spPr>
          <a:xfrm>
            <a:off x="7448072" y="3959603"/>
            <a:ext cx="4715031" cy="696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40D37BD-FCBB-4003-A46B-F2E2C7B8687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4798" y="1814762"/>
            <a:ext cx="4283617" cy="2409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7AA658C-59AE-4C19-9EC4-FBFC64C2339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4798" y="3693641"/>
            <a:ext cx="4283618" cy="2409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02334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7D044C-2064-4947-AD73-FA2785B8D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1" y="194807"/>
            <a:ext cx="11582400" cy="8382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4">
                    <a:lumMod val="75000"/>
                  </a:schemeClr>
                </a:solidFill>
              </a:rPr>
              <a:t>РЕЗУЛЬТАТЫ обучения в 2023-2024 учебном году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7243322-5E78-4D21-A180-BC40849BF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15C046-8F58-4D41-9FF7-318C0BE151F4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FAC051F-D2C4-4A76-B542-076113CCD6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164992"/>
              </p:ext>
            </p:extLst>
          </p:nvPr>
        </p:nvGraphicFramePr>
        <p:xfrm>
          <a:off x="515408" y="1042229"/>
          <a:ext cx="11582401" cy="56387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31284">
                  <a:extLst>
                    <a:ext uri="{9D8B030D-6E8A-4147-A177-3AD203B41FA5}">
                      <a16:colId xmlns:a16="http://schemas.microsoft.com/office/drawing/2014/main" val="3438363287"/>
                    </a:ext>
                  </a:extLst>
                </a:gridCol>
                <a:gridCol w="4362450">
                  <a:extLst>
                    <a:ext uri="{9D8B030D-6E8A-4147-A177-3AD203B41FA5}">
                      <a16:colId xmlns:a16="http://schemas.microsoft.com/office/drawing/2014/main" val="1885103035"/>
                    </a:ext>
                  </a:extLst>
                </a:gridCol>
                <a:gridCol w="4524375">
                  <a:extLst>
                    <a:ext uri="{9D8B030D-6E8A-4147-A177-3AD203B41FA5}">
                      <a16:colId xmlns:a16="http://schemas.microsoft.com/office/drawing/2014/main" val="982109566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1827177471"/>
                    </a:ext>
                  </a:extLst>
                </a:gridCol>
                <a:gridCol w="1002242">
                  <a:extLst>
                    <a:ext uri="{9D8B030D-6E8A-4147-A177-3AD203B41FA5}">
                      <a16:colId xmlns:a16="http://schemas.microsoft.com/office/drawing/2014/main" val="2826895476"/>
                    </a:ext>
                  </a:extLst>
                </a:gridCol>
              </a:tblGrid>
              <a:tr h="3572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Курс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смежных профессий, полученных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в 2022 -2023 учебном году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смежных профессий, полученных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в 2023 -2024 учебном году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Количество обучающихся по курсу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Количество обученных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extLst>
                  <a:ext uri="{0D108BD9-81ED-4DB2-BD59-A6C34878D82A}">
                    <a16:rowId xmlns:a16="http://schemas.microsoft.com/office/drawing/2014/main" val="2535245767"/>
                  </a:ext>
                </a:extLst>
              </a:tr>
              <a:tr h="25773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effectLst/>
                        </a:rPr>
                        <a:t>13.02.11 Техническая эксплуатация электрического и электромеханического оборудования (по отраслям)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extLst>
                  <a:ext uri="{0D108BD9-81ED-4DB2-BD59-A6C34878D82A}">
                    <a16:rowId xmlns:a16="http://schemas.microsoft.com/office/drawing/2014/main" val="313077124"/>
                  </a:ext>
                </a:extLst>
              </a:tr>
              <a:tr h="4844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1. Безопасность эксплуатации и правила работы в электроустановках потребителей электрической энергии (Повышение квалификации)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25</a:t>
                      </a:r>
                      <a:endParaRPr lang="ru-RU" dirty="0"/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extLst>
                  <a:ext uri="{0D108BD9-81ED-4DB2-BD59-A6C34878D82A}">
                    <a16:rowId xmlns:a16="http://schemas.microsoft.com/office/drawing/2014/main" val="2582056190"/>
                  </a:ext>
                </a:extLst>
              </a:tr>
              <a:tr h="5872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1. Безопасность эксплуатации и правила работы в электроустановках потребителей электрической энергии (Повышение квалификации)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 Электромонтажник по освещению и осветительным сетям (Профессиональное обучение)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24</a:t>
                      </a:r>
                      <a:endParaRPr lang="ru-RU" dirty="0"/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extLst>
                  <a:ext uri="{0D108BD9-81ED-4DB2-BD59-A6C34878D82A}">
                    <a16:rowId xmlns:a16="http://schemas.microsoft.com/office/drawing/2014/main" val="3725045469"/>
                  </a:ext>
                </a:extLst>
              </a:tr>
              <a:tr h="4700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</a:endParaRPr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12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extLst>
                  <a:ext uri="{0D108BD9-81ED-4DB2-BD59-A6C34878D82A}">
                    <a16:rowId xmlns:a16="http://schemas.microsoft.com/office/drawing/2014/main" val="3424580219"/>
                  </a:ext>
                </a:extLst>
              </a:tr>
              <a:tr h="47637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1.Безопасность эксплуатации и правила работы в электроустановках потребителей электрической энергии (Повышение квалификации)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3. Наладчик технологического оборудования (Профессиональное обучение)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dirty="0"/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10</a:t>
                      </a:r>
                      <a:endParaRPr lang="ru-RU" dirty="0"/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extLst>
                  <a:ext uri="{0D108BD9-81ED-4DB2-BD59-A6C34878D82A}">
                    <a16:rowId xmlns:a16="http://schemas.microsoft.com/office/drawing/2014/main" val="2362291108"/>
                  </a:ext>
                </a:extLst>
              </a:tr>
              <a:tr h="5124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Электромонтажник по освещению и осветительным сетям (Профессиональное обучение)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dirty="0"/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/>
                    </a:p>
                  </a:txBody>
                  <a:tcPr marL="22330" marR="22330" marT="0" marB="0"/>
                </a:tc>
                <a:extLst>
                  <a:ext uri="{0D108BD9-81ED-4DB2-BD59-A6C34878D82A}">
                    <a16:rowId xmlns:a16="http://schemas.microsoft.com/office/drawing/2014/main" val="1242237089"/>
                  </a:ext>
                </a:extLst>
              </a:tr>
              <a:tr h="48994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1.Безопасность эксплуатации и правила работы в электроустановках потребителей электрической энергии (Повышение квалификации)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4. Слесарь по контрольно-измерительным приборам и автоматике</a:t>
                      </a:r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19</a:t>
                      </a:r>
                      <a:endParaRPr lang="ru-RU" dirty="0"/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extLst>
                  <a:ext uri="{0D108BD9-81ED-4DB2-BD59-A6C34878D82A}">
                    <a16:rowId xmlns:a16="http://schemas.microsoft.com/office/drawing/2014/main" val="3233599974"/>
                  </a:ext>
                </a:extLst>
              </a:tr>
              <a:tr h="4763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2.Электромонтажник по освещению и осветительным сетям (Профессиональное обучение)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effectLst/>
                        </a:rPr>
                        <a:t>Слесарь-электрик по ремонту электрооборудования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effectLst/>
                        </a:rPr>
                        <a:t>(в рамках освоения образовательной программы)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dirty="0"/>
                    </a:p>
                  </a:txBody>
                  <a:tcPr marL="22330" marR="22330" marT="0" marB="0"/>
                </a:tc>
                <a:tc rowSpan="2"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 marL="22330" marR="2233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/>
                        <a:t>19</a:t>
                      </a:r>
                    </a:p>
                  </a:txBody>
                  <a:tcPr marL="22330" marR="22330" marT="0" marB="0"/>
                </a:tc>
                <a:extLst>
                  <a:ext uri="{0D108BD9-81ED-4DB2-BD59-A6C34878D82A}">
                    <a16:rowId xmlns:a16="http://schemas.microsoft.com/office/drawing/2014/main" val="4226938530"/>
                  </a:ext>
                </a:extLst>
              </a:tr>
              <a:tr h="476374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3.Наладчик технологического оборудования (Профессиональное обучение)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/>
                    </a:p>
                  </a:txBody>
                  <a:tcPr marL="22330" marR="2233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22330" marR="2233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22330" marR="22330" marT="0" marB="0"/>
                </a:tc>
                <a:extLst>
                  <a:ext uri="{0D108BD9-81ED-4DB2-BD59-A6C34878D82A}">
                    <a16:rowId xmlns:a16="http://schemas.microsoft.com/office/drawing/2014/main" val="2964342736"/>
                  </a:ext>
                </a:extLst>
              </a:tr>
              <a:tr h="4763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/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78</a:t>
                      </a:r>
                    </a:p>
                  </a:txBody>
                  <a:tcPr marL="22330" marR="2233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/>
                        <a:t>68 (87%)</a:t>
                      </a:r>
                    </a:p>
                  </a:txBody>
                  <a:tcPr marL="22330" marR="22330" marT="0" marB="0"/>
                </a:tc>
                <a:extLst>
                  <a:ext uri="{0D108BD9-81ED-4DB2-BD59-A6C34878D82A}">
                    <a16:rowId xmlns:a16="http://schemas.microsoft.com/office/drawing/2014/main" val="13057412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5883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8A30D5-F6A6-455D-B021-B388E1396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Вывод: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DFA750-628F-4FDE-9908-938E575D3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285359"/>
            <a:ext cx="11582400" cy="13511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sz="2000" dirty="0">
                <a:solidFill>
                  <a:schemeClr val="tx1"/>
                </a:solidFill>
              </a:rPr>
              <a:t>1. Освоение дополнительных профессий подразумевает высокую нагрузку для студентов.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/>
                </a:solidFill>
              </a:rPr>
              <a:t>2. Студенты, которые уже осваивают дополнительные квалификации быстрее закрепляются на рабочем месте во время учебы. </a:t>
            </a:r>
          </a:p>
          <a:p>
            <a:pPr marL="0" indent="0">
              <a:buNone/>
            </a:pPr>
            <a:endParaRPr lang="ru-RU" sz="20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400" dirty="0"/>
              <a:t>Основные места трудоустройства студентов: </a:t>
            </a:r>
          </a:p>
          <a:p>
            <a:pPr marL="0" indent="0">
              <a:buNone/>
            </a:pPr>
            <a:r>
              <a:rPr lang="ru-RU" sz="2400" dirty="0"/>
              <a:t>предприятия компании ЭФКО: </a:t>
            </a:r>
          </a:p>
          <a:p>
            <a:pPr marL="0" indent="0">
              <a:buNone/>
            </a:pPr>
            <a:r>
              <a:rPr lang="ru-RU" sz="2400" dirty="0"/>
              <a:t> ООО Транспорт будущего,</a:t>
            </a:r>
          </a:p>
          <a:p>
            <a:pPr marL="0" indent="0">
              <a:buNone/>
            </a:pPr>
            <a:r>
              <a:rPr lang="ru-RU" sz="2400" dirty="0"/>
              <a:t> ООО Биотехнологии будущего, </a:t>
            </a:r>
          </a:p>
          <a:p>
            <a:pPr marL="0" indent="0">
              <a:buNone/>
            </a:pPr>
            <a:r>
              <a:rPr lang="ru-RU" sz="2400" dirty="0"/>
              <a:t>ООО Бирюч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B115AB6-5369-4166-BCFF-B8F328047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15C046-8F58-4D41-9FF7-318C0BE151F4}" type="slidenum">
              <a:rPr lang="ru-RU" altLang="ru-RU" smtClean="0"/>
              <a:pPr>
                <a:defRPr/>
              </a:pPr>
              <a:t>6</a:t>
            </a:fld>
            <a:endParaRPr lang="ru-RU" alt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BE2120-E46A-4714-AEF1-0578D349F6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076" y="4905570"/>
            <a:ext cx="3659117" cy="164603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8021173-52E0-474F-A173-063CFCFF9B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5046" y="4221481"/>
            <a:ext cx="4203753" cy="198473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FFA1F49-EB67-4A15-9FC2-F6CD428DE2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5781" y="4497766"/>
            <a:ext cx="4581655" cy="229825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3396103-51AA-463B-B0CB-5353EE0DF0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3751" y="2422888"/>
            <a:ext cx="4581849" cy="228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80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7C3118D-7704-4CC4-A8F3-E856EE5D86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2316639"/>
            <a:ext cx="11582400" cy="2224722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ru-RU" sz="7200" b="1" i="1" cap="all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Спасибо за внимание!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659A8C5-792E-4770-ACA0-56B84A23B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15C046-8F58-4D41-9FF7-318C0BE151F4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7849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1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000000"/>
      </a:hlink>
      <a:folHlink>
        <a:srgbClr val="00206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1123</TotalTime>
  <Words>393</Words>
  <Application>Microsoft Office PowerPoint</Application>
  <PresentationFormat>Широкоэкранный</PresentationFormat>
  <Paragraphs>75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Calibri</vt:lpstr>
      <vt:lpstr>Franklin Gothic Book</vt:lpstr>
      <vt:lpstr>Franklin Gothic Medium</vt:lpstr>
      <vt:lpstr>Times New Roman</vt:lpstr>
      <vt:lpstr>Wingdings 2</vt:lpstr>
      <vt:lpstr>Трек</vt:lpstr>
      <vt:lpstr>Освоение обучающимися смежных профессий и дополнительных образовательных программ</vt:lpstr>
      <vt:lpstr>Профессию называют смежной, если она</vt:lpstr>
      <vt:lpstr>цель – расширить спектр своего действия, освоив дополнительные, новые практические горизонты</vt:lpstr>
      <vt:lpstr>Получение студентами  второй и третьей квалификации смежных/несмежных профессий с учетом основной получаемой квалификации</vt:lpstr>
      <vt:lpstr>РЕЗУЛЬТАТЫ обучения в 2023-2024 учебном году</vt:lpstr>
      <vt:lpstr>Вывод: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обучения граждан предпенсионного возраста  и незанятых женщин, имеющих детей дошкольного возраста, в ОГАПОУ «Бирючанский техникум»</dc:title>
  <dc:creator>RePack by Diakov</dc:creator>
  <cp:lastModifiedBy>МасловскаяЕН</cp:lastModifiedBy>
  <cp:revision>95</cp:revision>
  <cp:lastPrinted>2020-05-22T11:20:19Z</cp:lastPrinted>
  <dcterms:created xsi:type="dcterms:W3CDTF">2020-02-17T19:25:09Z</dcterms:created>
  <dcterms:modified xsi:type="dcterms:W3CDTF">2024-11-05T14:01:05Z</dcterms:modified>
</cp:coreProperties>
</file>